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329" r:id="rId2"/>
    <p:sldId id="330" r:id="rId3"/>
    <p:sldId id="332" r:id="rId4"/>
    <p:sldId id="331" r:id="rId5"/>
    <p:sldId id="333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82CB"/>
    <a:srgbClr val="5B9BD5"/>
    <a:srgbClr val="F90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74"/>
  </p:normalViewPr>
  <p:slideViewPr>
    <p:cSldViewPr snapToGrid="0">
      <p:cViewPr varScale="1">
        <p:scale>
          <a:sx n="124" d="100"/>
          <a:sy n="124" d="100"/>
        </p:scale>
        <p:origin x="12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haillobanov/Desktop/&#1043;&#1091;&#1084;&#1077;&#1085;&#1102;&#1082;/&#1047;&#1072;&#1103;&#1074;&#1082;&#1072;%20&#1050;&#1052;&#1059;%20&#1043;&#1045;&#1053;&#1045;&#1058;&#1048;&#1050;&#1040;/&#1050;&#1085;&#1080;&#1075;&#1072;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600" dirty="0"/>
              <a:t>Распределение</a:t>
            </a:r>
            <a:r>
              <a:rPr lang="ru-RU" sz="1600" baseline="0" dirty="0"/>
              <a:t> выявленных мутаций по </a:t>
            </a:r>
            <a:r>
              <a:rPr lang="en" sz="1600" dirty="0"/>
              <a:t>ACMG </a:t>
            </a:r>
            <a:r>
              <a:rPr lang="ru-RU" sz="1600" dirty="0"/>
              <a:t>Классификации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explosion val="6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27F-2048-AF63-22ACE8E77AD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27F-2048-AF63-22ACE8E77AD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27F-2048-AF63-22ACE8E77A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Лист1!$C$16:$C$18</c:f>
              <c:strCache>
                <c:ptCount val="3"/>
                <c:pt idx="0">
                  <c:v>VUS</c:v>
                </c:pt>
                <c:pt idx="1">
                  <c:v>Pathogenic</c:v>
                </c:pt>
                <c:pt idx="2">
                  <c:v>Likely pathogenic</c:v>
                </c:pt>
              </c:strCache>
            </c:strRef>
          </c:cat>
          <c:val>
            <c:numRef>
              <c:f>Лист1!$D$16:$D$18</c:f>
              <c:numCache>
                <c:formatCode>0%</c:formatCode>
                <c:ptCount val="3"/>
                <c:pt idx="0">
                  <c:v>0.36</c:v>
                </c:pt>
                <c:pt idx="1">
                  <c:v>0.56999999999999995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7F-2048-AF63-22ACE8E77AD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0651C-B0D4-314E-81AF-0EDD68DA11F6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E3C0E-E5B1-BE49-89DC-14FBD124C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261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B1B93-A642-CE61-5A17-E776B11A3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A47305-C2A6-16A1-809A-6E75BBA8BE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297410-6E74-9A3A-53CB-E88ABAF90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6CAC-9D88-2040-8420-3B1891724614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A5D57-A3AB-486C-5FA0-2BD5BA05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4EC922-1243-040D-962F-A45D8B25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E5BC-4D50-1944-953D-2B3F7967E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74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D43ED-0622-55C2-E312-916FD35A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4359E7-2AB0-F8DF-091E-E9F668F9F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BCC7E9-7751-7E13-7970-07C01C79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6CAC-9D88-2040-8420-3B1891724614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630EF2-3EE8-76B1-03AE-ED138034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D4DC27-BA82-6775-028D-16F3059FC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E5BC-4D50-1944-953D-2B3F7967E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3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D4677B-3785-F3B6-BC09-DAC939940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55C8AB-A2F6-A160-AC1E-E2D4CED49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5D519F-99D7-CBAA-0877-8C102CF8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6CAC-9D88-2040-8420-3B1891724614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B6FDEF-FDEC-027E-58AE-4E11483A8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5A52FD-C0F9-E9C5-B63E-970BE8CEF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E5BC-4D50-1944-953D-2B3F7967E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46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F8A3E-E849-0D09-C8E6-3D345FA4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54EAA2-CB8F-899D-D6AE-014DF4B80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63B004-C555-747E-12EE-210FBD8E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6CAC-9D88-2040-8420-3B1891724614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3B548E-457E-68B0-7FEB-236329A4A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70A0F-2F02-1F30-9BE7-3ABED35C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E5BC-4D50-1944-953D-2B3F7967E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12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7328C-ACE3-96B2-E005-18BA9F62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0C5824-21F7-A05C-7C02-B02468B7C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DC5720-5615-11A3-5E0E-9DD006BE7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6CAC-9D88-2040-8420-3B1891724614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A6DA57-86C3-31A0-1FA5-011F693DB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D21870-FAFF-A960-6EB5-C9279697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E5BC-4D50-1944-953D-2B3F7967E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93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3FF45-5D2A-9D38-2B85-ADE93101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F7C66C-1749-808B-879D-8BEBB087A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43D5A9-25C1-6C34-3077-4D7E0EB67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CAB695-B30A-BB2A-FA9F-CA98D307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6CAC-9D88-2040-8420-3B1891724614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3AF471-F251-A47C-C9FB-E79DFA40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75D65C-949C-5D1C-DE7E-275A8B72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E5BC-4D50-1944-953D-2B3F7967E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76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A6C3A-8E1E-5692-5AC9-982E04BDC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80CF47-A1B7-BC73-D51D-A186D2885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CCC826-86E9-64EA-2E92-7A6500846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B2182CA-2A4C-659B-EF62-2646166EF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1D4818-143D-9D65-DFBA-6028C02A40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4319180-8398-DDA3-9B21-3A90E3942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6CAC-9D88-2040-8420-3B1891724614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8751B-5D36-F35A-72F1-51423444C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747D7A-AD6A-9753-F361-6A0D101C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E5BC-4D50-1944-953D-2B3F7967E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0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5DBDD-97DE-EDD9-732B-C5379EB71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58808F-53FC-37FE-3C93-AAF5DB7E3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6CAC-9D88-2040-8420-3B1891724614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570F58-B609-097B-29CC-C9BDA7A7A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BE5E32-968C-31F0-34CB-6EF1146E2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E5BC-4D50-1944-953D-2B3F7967E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212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2FAC76-1CB1-64BC-1D43-0DEE6EB0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6CAC-9D88-2040-8420-3B1891724614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4B3A88-B424-779C-7008-25F974E07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6E8B73-A48D-4C06-B8CE-08C1B82EF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E5BC-4D50-1944-953D-2B3F7967E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70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E60E2-E1FC-CCBF-6A9C-3755D2C5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DC0E00-98C8-B57C-D41B-4525CA69B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1B3FCE-256F-E37D-BF38-1B8DBC6CD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7A2C94-3714-504B-559A-9F09FA6B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6CAC-9D88-2040-8420-3B1891724614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C89FDD-0B81-7C5B-4A7B-77F6AEDF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02DF58-B58C-27FD-0AC3-35FC9F5D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E5BC-4D50-1944-953D-2B3F7967E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1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5D4B-60D1-3644-0742-135164A4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5B5C83-99C7-A92D-B619-9B310FC3B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8955C3-76BC-187D-1F6E-505EC8375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D18444-79AA-3195-4879-B544920DF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6CAC-9D88-2040-8420-3B1891724614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19E498-23DF-4518-280D-7A0EBA61D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204385-BABF-6187-1AEC-DF1706A1C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7E5BC-4D50-1944-953D-2B3F7967E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85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826CA-EC1F-973B-44C9-E2F67B4C2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9BE4AC-6E10-C79F-F1F3-3B1250357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446AB6-6442-7BE6-DEE2-9E0F91184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46CAC-9D88-2040-8420-3B1891724614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CFD21-2EBD-F623-4FC0-F4B8415FA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72D0E-4D6E-3C4D-7783-C58CD2648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7E5BC-4D50-1944-953D-2B3F7967E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9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mishalobanov2016@bk.ru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mailto:saroshum@mail.ru" TargetMode="Externa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F33836-FC5D-294B-CBFC-4CF952581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12"/>
          <a:stretch/>
        </p:blipFill>
        <p:spPr>
          <a:xfrm>
            <a:off x="0" y="0"/>
            <a:ext cx="12191214" cy="6858000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DD4D3A64-55A3-7CB3-9346-60C1DC919E8C}"/>
              </a:ext>
            </a:extLst>
          </p:cNvPr>
          <p:cNvSpPr/>
          <p:nvPr/>
        </p:nvSpPr>
        <p:spPr>
          <a:xfrm>
            <a:off x="2317397" y="676802"/>
            <a:ext cx="7556421" cy="3552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3600" b="1" dirty="0">
                <a:solidFill>
                  <a:srgbClr val="231971"/>
                </a:solidFill>
                <a:latin typeface="Arial" panose="020B0604020202020204" pitchFamily="34" charset="0"/>
                <a:ea typeface="Outfit Extra Bold" pitchFamily="34" charset="-122"/>
                <a:cs typeface="Arial" panose="020B0604020202020204" pitchFamily="34" charset="0"/>
              </a:rPr>
              <a:t>КОМПАУНД-ГЕТЕРОЗИГОТЫ </a:t>
            </a:r>
            <a:endParaRPr lang="ru-RU" sz="3600" b="1" dirty="0">
              <a:solidFill>
                <a:srgbClr val="231971"/>
              </a:solidFill>
              <a:latin typeface="Arial" panose="020B0604020202020204" pitchFamily="34" charset="0"/>
              <a:ea typeface="Outfit Extra Bold" pitchFamily="34" charset="-122"/>
              <a:cs typeface="Arial" panose="020B0604020202020204" pitchFamily="34" charset="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3600" b="1" dirty="0">
                <a:solidFill>
                  <a:srgbClr val="231971"/>
                </a:solidFill>
                <a:latin typeface="Arial" panose="020B0604020202020204" pitchFamily="34" charset="0"/>
                <a:ea typeface="Outfit Extra Bold" pitchFamily="34" charset="-122"/>
                <a:cs typeface="Arial" panose="020B0604020202020204" pitchFamily="34" charset="0"/>
              </a:rPr>
              <a:t>КАК ПРИЧИНА НЕДООЦЕНКИ НАСЛЕДСТВЕННЫХ ЗАБОЛЕВАНИЙ У ДЕТЕЙ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6C9AA5E3-7206-83DD-8C4F-E23142580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29222"/>
            <a:ext cx="12191999" cy="262877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Лобанов М.Е., ординатор 1 года по специальности «Педиатрия» СГМУ им. В.И. Разумовского, 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mishalobanov2016@bk.ru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4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Гуменюк О.И., к.м.н., доцент кафедры госпитальной педиатрии и неонатологии СГМУ им. В.И. Разумовского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saroshum@mail.ru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Грознова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О.С., д.м.н., директор фонда «Геном жизни», главный научный сотрудник, отдел детской кардиологии и </a:t>
            </a:r>
            <a:r>
              <a:rPr lang="ru-RU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аритмологии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НИКИ педиатрии им. </a:t>
            </a:r>
            <a:r>
              <a:rPr lang="ru-RU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Ю.Е. </a:t>
            </a:r>
            <a:r>
              <a:rPr lang="ru-RU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Вельтищева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профессор кафедры инновационной педиатрии и детской хирургии ИНОПР</a:t>
            </a:r>
          </a:p>
          <a:p>
            <a:pPr algn="just">
              <a:lnSpc>
                <a:spcPct val="100000"/>
              </a:lnSpc>
            </a:pPr>
            <a:r>
              <a:rPr lang="ru-RU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Перевязкина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Е.А., студентка СГМУ им. В.И. Разумовского</a:t>
            </a:r>
          </a:p>
          <a:p>
            <a:pPr algn="just">
              <a:lnSpc>
                <a:spcPct val="100000"/>
              </a:lnSpc>
            </a:pP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Харченко К.В., студентка СГМУ им. В.И. Разумовского</a:t>
            </a:r>
          </a:p>
          <a:p>
            <a:pPr algn="just">
              <a:lnSpc>
                <a:spcPct val="100000"/>
              </a:lnSpc>
            </a:pPr>
            <a:r>
              <a:rPr lang="ru-RU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Мадьярова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М.В., студентка СГМУ им. В.И. Разумовского</a:t>
            </a:r>
          </a:p>
          <a:p>
            <a:pPr algn="just">
              <a:lnSpc>
                <a:spcPct val="100000"/>
              </a:lnSpc>
            </a:pP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Черненков Ю.В., д.м.н., профессор, зав. кафедрой госпитальной педиатрии и неонатологии СГМУ им. В.И. Разумовского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08D5C362-F4AE-322D-0F62-A0023E8A4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60" y="901993"/>
            <a:ext cx="1489121" cy="148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578D97A-381B-5F52-6C58-62798F50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959" y="901992"/>
            <a:ext cx="1489121" cy="148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D3350D7-F5E4-9024-41DD-A037526A0E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885" y="1272148"/>
            <a:ext cx="1669269" cy="16692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5585B1-0897-BF31-C846-7D95F447F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0244" y="2136538"/>
            <a:ext cx="1669269" cy="1669269"/>
          </a:xfrm>
          <a:prstGeom prst="rect">
            <a:avLst/>
          </a:pr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6501E844-5B6E-9B50-BB12-CFC0CF568E09}"/>
              </a:ext>
            </a:extLst>
          </p:cNvPr>
          <p:cNvSpPr/>
          <p:nvPr/>
        </p:nvSpPr>
        <p:spPr>
          <a:xfrm rot="2864556">
            <a:off x="-278350" y="232119"/>
            <a:ext cx="3443213" cy="3002972"/>
          </a:xfrm>
          <a:custGeom>
            <a:avLst/>
            <a:gdLst/>
            <a:ahLst/>
            <a:cxnLst/>
            <a:rect l="l" t="t" r="r" b="b"/>
            <a:pathLst>
              <a:path w="5670418" h="5046672">
                <a:moveTo>
                  <a:pt x="0" y="0"/>
                </a:moveTo>
                <a:lnTo>
                  <a:pt x="5670419" y="0"/>
                </a:lnTo>
                <a:lnTo>
                  <a:pt x="5670419" y="5046672"/>
                </a:lnTo>
                <a:lnTo>
                  <a:pt x="0" y="50466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2000"/>
            </a:blip>
            <a:stretch>
              <a:fillRect/>
            </a:stretch>
          </a:blipFill>
        </p:spPr>
      </p:sp>
      <p:sp>
        <p:nvSpPr>
          <p:cNvPr id="2" name="Freeform 17">
            <a:extLst>
              <a:ext uri="{FF2B5EF4-FFF2-40B4-BE49-F238E27FC236}">
                <a16:creationId xmlns:a16="http://schemas.microsoft.com/office/drawing/2014/main" id="{3A44CF2B-8193-CE7A-AD7F-466056F09B11}"/>
              </a:ext>
            </a:extLst>
          </p:cNvPr>
          <p:cNvSpPr/>
          <p:nvPr/>
        </p:nvSpPr>
        <p:spPr>
          <a:xfrm rot="4796024">
            <a:off x="8560557" y="346820"/>
            <a:ext cx="3680965" cy="3519923"/>
          </a:xfrm>
          <a:custGeom>
            <a:avLst/>
            <a:gdLst/>
            <a:ahLst/>
            <a:cxnLst/>
            <a:rect l="l" t="t" r="r" b="b"/>
            <a:pathLst>
              <a:path w="3680965" h="3519923">
                <a:moveTo>
                  <a:pt x="0" y="0"/>
                </a:moveTo>
                <a:lnTo>
                  <a:pt x="3680966" y="0"/>
                </a:lnTo>
                <a:lnTo>
                  <a:pt x="3680966" y="3519923"/>
                </a:lnTo>
                <a:lnTo>
                  <a:pt x="0" y="35199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4000"/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3814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1A4A0E-194F-355E-3968-5CF70FEFD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12"/>
          <a:stretch/>
        </p:blipFill>
        <p:spPr>
          <a:xfrm>
            <a:off x="0" y="0"/>
            <a:ext cx="12191214" cy="6858000"/>
          </a:xfrm>
          <a:prstGeom prst="rect">
            <a:avLst/>
          </a:prstGeom>
        </p:spPr>
      </p:pic>
      <p:sp>
        <p:nvSpPr>
          <p:cNvPr id="28" name="Freeform 17">
            <a:extLst>
              <a:ext uri="{FF2B5EF4-FFF2-40B4-BE49-F238E27FC236}">
                <a16:creationId xmlns:a16="http://schemas.microsoft.com/office/drawing/2014/main" id="{B34A67CF-26C7-5AAF-6891-06CD97B2A8DF}"/>
              </a:ext>
            </a:extLst>
          </p:cNvPr>
          <p:cNvSpPr/>
          <p:nvPr/>
        </p:nvSpPr>
        <p:spPr>
          <a:xfrm rot="9667119">
            <a:off x="1465292" y="442134"/>
            <a:ext cx="3680965" cy="3519923"/>
          </a:xfrm>
          <a:custGeom>
            <a:avLst/>
            <a:gdLst/>
            <a:ahLst/>
            <a:cxnLst/>
            <a:rect l="l" t="t" r="r" b="b"/>
            <a:pathLst>
              <a:path w="3680965" h="3519923">
                <a:moveTo>
                  <a:pt x="0" y="0"/>
                </a:moveTo>
                <a:lnTo>
                  <a:pt x="3680966" y="0"/>
                </a:lnTo>
                <a:lnTo>
                  <a:pt x="3680966" y="3519923"/>
                </a:lnTo>
                <a:lnTo>
                  <a:pt x="0" y="3519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4000"/>
            </a:blip>
            <a:stretch>
              <a:fillRect/>
            </a:stretch>
          </a:blipFill>
        </p:spPr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488D27CE-5754-2658-F4B7-98669B0A3C26}"/>
              </a:ext>
            </a:extLst>
          </p:cNvPr>
          <p:cNvSpPr/>
          <p:nvPr/>
        </p:nvSpPr>
        <p:spPr>
          <a:xfrm rot="-5400000">
            <a:off x="6317289" y="983286"/>
            <a:ext cx="6508240" cy="5241186"/>
          </a:xfrm>
          <a:custGeom>
            <a:avLst/>
            <a:gdLst/>
            <a:ahLst/>
            <a:cxnLst/>
            <a:rect l="l" t="t" r="r" b="b"/>
            <a:pathLst>
              <a:path w="9101145" h="7086296">
                <a:moveTo>
                  <a:pt x="0" y="0"/>
                </a:moveTo>
                <a:lnTo>
                  <a:pt x="9101146" y="0"/>
                </a:lnTo>
                <a:lnTo>
                  <a:pt x="9101146" y="7086296"/>
                </a:lnTo>
                <a:lnTo>
                  <a:pt x="0" y="7086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</a:blip>
            <a:stretch>
              <a:fillRect b="-37640"/>
            </a:stretch>
          </a:blipFill>
        </p:spPr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BCC910AB-3A5B-EDF6-6578-2478C90E77B7}"/>
              </a:ext>
            </a:extLst>
          </p:cNvPr>
          <p:cNvSpPr/>
          <p:nvPr/>
        </p:nvSpPr>
        <p:spPr>
          <a:xfrm>
            <a:off x="3827930" y="486209"/>
            <a:ext cx="8083378" cy="4104026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F65B75-B797-3924-A06B-50B179468AE5}"/>
              </a:ext>
            </a:extLst>
          </p:cNvPr>
          <p:cNvSpPr txBox="1"/>
          <p:nvPr/>
        </p:nvSpPr>
        <p:spPr>
          <a:xfrm>
            <a:off x="4043082" y="676191"/>
            <a:ext cx="76790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✅ Компаунд-гетерозиготность остаётся одной из наиболее недооценённых причин наследственных заболеваний у детей 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часто недооценивается как механизм аутосомно-рецессивного наследования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✅ В клинической практике она может ускользать из поля зрения, маскируясь под атипичные фенотипы или «необъяснимые» случаи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✅ Недостаточная диагностика таких генотипов ведёт к отсрочке терапии и искажению статистики по редким заболеваниям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✅ Выявление компаунд-гетерозигот — ключ к точной диагностике и индивидуализированному подходу</a:t>
            </a:r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40E10E15-8CDD-2842-5811-C0CE70C31E60}"/>
              </a:ext>
            </a:extLst>
          </p:cNvPr>
          <p:cNvSpPr/>
          <p:nvPr/>
        </p:nvSpPr>
        <p:spPr>
          <a:xfrm>
            <a:off x="585754" y="1979890"/>
            <a:ext cx="2780395" cy="1085920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CC9026EC-833A-084D-9383-2A999D7CC88D}"/>
              </a:ext>
            </a:extLst>
          </p:cNvPr>
          <p:cNvSpPr/>
          <p:nvPr/>
        </p:nvSpPr>
        <p:spPr>
          <a:xfrm>
            <a:off x="695011" y="2372236"/>
            <a:ext cx="2561879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2319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АКТУАЛЬНОСТЬ</a:t>
            </a: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7C2B323C-75D6-13C3-8A89-3DD1385507E3}"/>
              </a:ext>
            </a:extLst>
          </p:cNvPr>
          <p:cNvSpPr/>
          <p:nvPr/>
        </p:nvSpPr>
        <p:spPr>
          <a:xfrm flipV="1">
            <a:off x="0" y="4462953"/>
            <a:ext cx="4771273" cy="2395047"/>
          </a:xfrm>
          <a:custGeom>
            <a:avLst/>
            <a:gdLst/>
            <a:ahLst/>
            <a:cxnLst/>
            <a:rect l="l" t="t" r="r" b="b"/>
            <a:pathLst>
              <a:path w="4771273" h="2395047">
                <a:moveTo>
                  <a:pt x="0" y="2395047"/>
                </a:moveTo>
                <a:lnTo>
                  <a:pt x="4771273" y="2395047"/>
                </a:lnTo>
                <a:lnTo>
                  <a:pt x="4771273" y="0"/>
                </a:lnTo>
                <a:lnTo>
                  <a:pt x="0" y="0"/>
                </a:lnTo>
                <a:lnTo>
                  <a:pt x="0" y="2395047"/>
                </a:lnTo>
                <a:close/>
              </a:path>
            </a:pathLst>
          </a:custGeom>
          <a:blipFill>
            <a:blip r:embed="rId5">
              <a:alphaModFix amt="69000"/>
            </a:blip>
            <a:stretch>
              <a:fillRect l="-47569" t="-111099" r="-1780" b="-3863"/>
            </a:stretch>
          </a:blipFill>
        </p:spPr>
      </p:sp>
      <p:sp>
        <p:nvSpPr>
          <p:cNvPr id="23" name="Shape 1">
            <a:extLst>
              <a:ext uri="{FF2B5EF4-FFF2-40B4-BE49-F238E27FC236}">
                <a16:creationId xmlns:a16="http://schemas.microsoft.com/office/drawing/2014/main" id="{87BEE3B5-6B00-55F8-0172-C7A7B8C99D8F}"/>
              </a:ext>
            </a:extLst>
          </p:cNvPr>
          <p:cNvSpPr/>
          <p:nvPr/>
        </p:nvSpPr>
        <p:spPr>
          <a:xfrm>
            <a:off x="1061257" y="5275095"/>
            <a:ext cx="1676400" cy="710296"/>
          </a:xfrm>
          <a:prstGeom prst="roundRect">
            <a:avLst>
              <a:gd name="adj" fmla="val 5648"/>
            </a:avLst>
          </a:prstGeom>
          <a:solidFill>
            <a:srgbClr val="9882CB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30D42A-7C94-B41D-0BF5-88C6542477D7}"/>
              </a:ext>
            </a:extLst>
          </p:cNvPr>
          <p:cNvSpPr txBox="1"/>
          <p:nvPr/>
        </p:nvSpPr>
        <p:spPr>
          <a:xfrm>
            <a:off x="1347642" y="53994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ЦЕЛЬ</a:t>
            </a:r>
          </a:p>
        </p:txBody>
      </p:sp>
      <p:sp>
        <p:nvSpPr>
          <p:cNvPr id="26" name="Shape 1">
            <a:extLst>
              <a:ext uri="{FF2B5EF4-FFF2-40B4-BE49-F238E27FC236}">
                <a16:creationId xmlns:a16="http://schemas.microsoft.com/office/drawing/2014/main" id="{3FC33D3D-6DE8-86BA-C041-AF4ECF48F3D3}"/>
              </a:ext>
            </a:extLst>
          </p:cNvPr>
          <p:cNvSpPr/>
          <p:nvPr/>
        </p:nvSpPr>
        <p:spPr>
          <a:xfrm>
            <a:off x="3353324" y="4898306"/>
            <a:ext cx="8579243" cy="1651623"/>
          </a:xfrm>
          <a:prstGeom prst="roundRect">
            <a:avLst>
              <a:gd name="adj" fmla="val 18669"/>
            </a:avLst>
          </a:prstGeom>
          <a:solidFill>
            <a:srgbClr val="9882CB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D46F8861-C66B-428A-A46A-EC74692B6114}"/>
              </a:ext>
            </a:extLst>
          </p:cNvPr>
          <p:cNvSpPr txBox="1">
            <a:spLocks/>
          </p:cNvSpPr>
          <p:nvPr/>
        </p:nvSpPr>
        <p:spPr>
          <a:xfrm>
            <a:off x="3563803" y="5018137"/>
            <a:ext cx="8158286" cy="1224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Проанализировать случаи компаунд-гетерозиготности у пациентов с наследственными заболеваниями, оценить их клинические проявления и выявить возможные корреляции между генотипом и фенотипом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045DE54A-EB87-F545-0A86-5F3ACCD4C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65" y="0"/>
            <a:ext cx="1049752" cy="104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041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74EB52-658A-6983-52BA-6B7A72E3D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12"/>
          <a:stretch/>
        </p:blipFill>
        <p:spPr>
          <a:xfrm>
            <a:off x="786" y="11294"/>
            <a:ext cx="12191214" cy="6858000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192DB85E-B8A4-90BA-72BD-543D49EEE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79"/>
            <a:ext cx="1049752" cy="104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A55BCE6A-EA0D-8FDF-EDE2-C5A2F1D2B006}"/>
              </a:ext>
            </a:extLst>
          </p:cNvPr>
          <p:cNvSpPr/>
          <p:nvPr/>
        </p:nvSpPr>
        <p:spPr>
          <a:xfrm flipH="1">
            <a:off x="6465430" y="0"/>
            <a:ext cx="5726570" cy="4723706"/>
          </a:xfrm>
          <a:custGeom>
            <a:avLst/>
            <a:gdLst/>
            <a:ahLst/>
            <a:cxnLst/>
            <a:rect l="l" t="t" r="r" b="b"/>
            <a:pathLst>
              <a:path w="5668949" h="4723706">
                <a:moveTo>
                  <a:pt x="5668949" y="0"/>
                </a:moveTo>
                <a:lnTo>
                  <a:pt x="0" y="0"/>
                </a:lnTo>
                <a:lnTo>
                  <a:pt x="0" y="4723707"/>
                </a:lnTo>
                <a:lnTo>
                  <a:pt x="5668949" y="4723707"/>
                </a:lnTo>
                <a:lnTo>
                  <a:pt x="5668949" y="0"/>
                </a:lnTo>
                <a:close/>
              </a:path>
            </a:pathLst>
          </a:custGeom>
          <a:blipFill>
            <a:blip r:embed="rId5">
              <a:alphaModFix amt="69000"/>
            </a:blip>
            <a:stretch>
              <a:fillRect l="-39225" t="-79148" r="-66"/>
            </a:stretch>
          </a:blipFill>
        </p:spPr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3FBC7B1-E7B5-50C2-C761-1705CDD85C35}"/>
              </a:ext>
            </a:extLst>
          </p:cNvPr>
          <p:cNvSpPr/>
          <p:nvPr/>
        </p:nvSpPr>
        <p:spPr>
          <a:xfrm rot="759689">
            <a:off x="8349975" y="397044"/>
            <a:ext cx="2748482" cy="2441230"/>
          </a:xfrm>
          <a:custGeom>
            <a:avLst/>
            <a:gdLst/>
            <a:ahLst/>
            <a:cxnLst/>
            <a:rect l="l" t="t" r="r" b="b"/>
            <a:pathLst>
              <a:path w="3488580" h="3305429">
                <a:moveTo>
                  <a:pt x="0" y="0"/>
                </a:moveTo>
                <a:lnTo>
                  <a:pt x="3488580" y="0"/>
                </a:lnTo>
                <a:lnTo>
                  <a:pt x="3488580" y="3305429"/>
                </a:lnTo>
                <a:lnTo>
                  <a:pt x="0" y="3305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1000"/>
            </a:blip>
            <a:stretch>
              <a:fillRect/>
            </a:stretch>
          </a:blipFill>
        </p:spPr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D7A0D04F-7DA6-4A13-2562-4B5C5B7CF1AF}"/>
              </a:ext>
            </a:extLst>
          </p:cNvPr>
          <p:cNvSpPr/>
          <p:nvPr/>
        </p:nvSpPr>
        <p:spPr>
          <a:xfrm rot="1796519">
            <a:off x="5414303" y="1383032"/>
            <a:ext cx="5760267" cy="5332758"/>
          </a:xfrm>
          <a:custGeom>
            <a:avLst/>
            <a:gdLst/>
            <a:ahLst/>
            <a:cxnLst/>
            <a:rect l="l" t="t" r="r" b="b"/>
            <a:pathLst>
              <a:path w="5284467" h="4703176">
                <a:moveTo>
                  <a:pt x="0" y="0"/>
                </a:moveTo>
                <a:lnTo>
                  <a:pt x="5284467" y="0"/>
                </a:lnTo>
                <a:lnTo>
                  <a:pt x="5284467" y="4703175"/>
                </a:lnTo>
                <a:lnTo>
                  <a:pt x="0" y="47031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</a:blip>
            <a:stretch>
              <a:fillRect/>
            </a:stretch>
          </a:blipFill>
        </p:spPr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0E6CC4A5-5738-750A-A494-57B9EACD31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7540309"/>
              </p:ext>
            </p:extLst>
          </p:nvPr>
        </p:nvGraphicFramePr>
        <p:xfrm>
          <a:off x="-58819" y="3193873"/>
          <a:ext cx="3916812" cy="2986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9" name="Shape 1">
            <a:extLst>
              <a:ext uri="{FF2B5EF4-FFF2-40B4-BE49-F238E27FC236}">
                <a16:creationId xmlns:a16="http://schemas.microsoft.com/office/drawing/2014/main" id="{7C817048-6486-5B6F-40B4-FC3FE1DB6C25}"/>
              </a:ext>
            </a:extLst>
          </p:cNvPr>
          <p:cNvSpPr/>
          <p:nvPr/>
        </p:nvSpPr>
        <p:spPr>
          <a:xfrm>
            <a:off x="6629440" y="4191766"/>
            <a:ext cx="5419982" cy="1245284"/>
          </a:xfrm>
          <a:prstGeom prst="roundRect">
            <a:avLst>
              <a:gd name="adj" fmla="val 564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1" name="Shape 1">
            <a:extLst>
              <a:ext uri="{FF2B5EF4-FFF2-40B4-BE49-F238E27FC236}">
                <a16:creationId xmlns:a16="http://schemas.microsoft.com/office/drawing/2014/main" id="{0B3E650F-D14D-99C2-E6DE-A1E48DE9FF5A}"/>
              </a:ext>
            </a:extLst>
          </p:cNvPr>
          <p:cNvSpPr/>
          <p:nvPr/>
        </p:nvSpPr>
        <p:spPr>
          <a:xfrm>
            <a:off x="3482595" y="4379870"/>
            <a:ext cx="3005054" cy="839756"/>
          </a:xfrm>
          <a:prstGeom prst="roundRect">
            <a:avLst>
              <a:gd name="adj" fmla="val 564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D21773D2-0F79-318B-3146-2E3FB3C99706}"/>
              </a:ext>
            </a:extLst>
          </p:cNvPr>
          <p:cNvSpPr txBox="1">
            <a:spLocks/>
          </p:cNvSpPr>
          <p:nvPr/>
        </p:nvSpPr>
        <p:spPr>
          <a:xfrm>
            <a:off x="3581874" y="4479889"/>
            <a:ext cx="2737781" cy="751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2319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Обнаружено 14 мутаций </a:t>
            </a:r>
          </a:p>
          <a:p>
            <a:r>
              <a:rPr lang="ru-RU" sz="1600" b="1" dirty="0">
                <a:solidFill>
                  <a:srgbClr val="2319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7 различных генах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82B8B0-EC27-4C6A-6C55-499BFF69C0AB}"/>
              </a:ext>
            </a:extLst>
          </p:cNvPr>
          <p:cNvSpPr txBox="1"/>
          <p:nvPr/>
        </p:nvSpPr>
        <p:spPr>
          <a:xfrm>
            <a:off x="6879192" y="4271207"/>
            <a:ext cx="502413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b="1" dirty="0">
                <a:solidFill>
                  <a:srgbClr val="2319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Вторые патогенные мутации были обнаружены только благодаря </a:t>
            </a:r>
            <a:r>
              <a:rPr lang="en" b="1" dirty="0">
                <a:solidFill>
                  <a:srgbClr val="2319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WGS, </a:t>
            </a:r>
            <a:r>
              <a:rPr lang="ru-RU" b="1" dirty="0">
                <a:solidFill>
                  <a:srgbClr val="2319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подчеркивая недостаточность панельных и экзомных подходов</a:t>
            </a:r>
          </a:p>
        </p:txBody>
      </p:sp>
      <p:sp>
        <p:nvSpPr>
          <p:cNvPr id="23" name="Shape 1">
            <a:extLst>
              <a:ext uri="{FF2B5EF4-FFF2-40B4-BE49-F238E27FC236}">
                <a16:creationId xmlns:a16="http://schemas.microsoft.com/office/drawing/2014/main" id="{20421242-5505-F0EE-2CB5-1CC56F3A06A2}"/>
              </a:ext>
            </a:extLst>
          </p:cNvPr>
          <p:cNvSpPr/>
          <p:nvPr/>
        </p:nvSpPr>
        <p:spPr>
          <a:xfrm>
            <a:off x="222909" y="2312160"/>
            <a:ext cx="11732117" cy="359382"/>
          </a:xfrm>
          <a:prstGeom prst="roundRect">
            <a:avLst>
              <a:gd name="adj" fmla="val 564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pPr algn="ctr"/>
            <a:r>
              <a:rPr lang="ru-RU" b="1" dirty="0">
                <a:solidFill>
                  <a:srgbClr val="2319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</a:t>
            </a:r>
          </a:p>
        </p:txBody>
      </p:sp>
      <p:sp>
        <p:nvSpPr>
          <p:cNvPr id="24" name="Shape 1">
            <a:extLst>
              <a:ext uri="{FF2B5EF4-FFF2-40B4-BE49-F238E27FC236}">
                <a16:creationId xmlns:a16="http://schemas.microsoft.com/office/drawing/2014/main" id="{9AEF1599-92C8-9150-4208-21386381A314}"/>
              </a:ext>
            </a:extLst>
          </p:cNvPr>
          <p:cNvSpPr/>
          <p:nvPr/>
        </p:nvSpPr>
        <p:spPr>
          <a:xfrm>
            <a:off x="3530347" y="2749983"/>
            <a:ext cx="8579243" cy="1219441"/>
          </a:xfrm>
          <a:prstGeom prst="roundRect">
            <a:avLst>
              <a:gd name="adj" fmla="val 18669"/>
            </a:avLst>
          </a:prstGeom>
          <a:solidFill>
            <a:srgbClr val="9882CB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всех вариантов с неопределённым клиническим значением (</a:t>
            </a:r>
            <a:r>
              <a:rPr lang="e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VUS)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фенотип пациентов соответствовал классической клинической картине наследственного заболевания</a:t>
            </a:r>
            <a:endParaRPr lang="ru-RU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1">
            <a:extLst>
              <a:ext uri="{FF2B5EF4-FFF2-40B4-BE49-F238E27FC236}">
                <a16:creationId xmlns:a16="http://schemas.microsoft.com/office/drawing/2014/main" id="{94174778-AA5A-5603-5044-0BCF851951FC}"/>
              </a:ext>
            </a:extLst>
          </p:cNvPr>
          <p:cNvSpPr/>
          <p:nvPr/>
        </p:nvSpPr>
        <p:spPr>
          <a:xfrm>
            <a:off x="4245252" y="295919"/>
            <a:ext cx="4278476" cy="638321"/>
          </a:xfrm>
          <a:prstGeom prst="roundRect">
            <a:avLst>
              <a:gd name="adj" fmla="val 564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3B91AD-11DE-00E3-23FD-3B5E47D4CFA4}"/>
              </a:ext>
            </a:extLst>
          </p:cNvPr>
          <p:cNvSpPr txBox="1"/>
          <p:nvPr/>
        </p:nvSpPr>
        <p:spPr>
          <a:xfrm>
            <a:off x="4658643" y="422953"/>
            <a:ext cx="3366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2319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МАТЕРИАЛЫ И МЕТОДЫ</a:t>
            </a:r>
          </a:p>
        </p:txBody>
      </p:sp>
      <p:sp>
        <p:nvSpPr>
          <p:cNvPr id="30" name="Shape 1">
            <a:extLst>
              <a:ext uri="{FF2B5EF4-FFF2-40B4-BE49-F238E27FC236}">
                <a16:creationId xmlns:a16="http://schemas.microsoft.com/office/drawing/2014/main" id="{5475E85F-8908-B28E-A6A9-F4B17B84A7E1}"/>
              </a:ext>
            </a:extLst>
          </p:cNvPr>
          <p:cNvSpPr/>
          <p:nvPr/>
        </p:nvSpPr>
        <p:spPr>
          <a:xfrm>
            <a:off x="195630" y="1086324"/>
            <a:ext cx="11759396" cy="1066121"/>
          </a:xfrm>
          <a:prstGeom prst="roundRect">
            <a:avLst>
              <a:gd name="adj" fmla="val 18669"/>
            </a:avLst>
          </a:prstGeom>
          <a:solidFill>
            <a:srgbClr val="9882CB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A195E4-4778-16A1-EC09-F0A776EA97EC}"/>
              </a:ext>
            </a:extLst>
          </p:cNvPr>
          <p:cNvSpPr txBox="1"/>
          <p:nvPr/>
        </p:nvSpPr>
        <p:spPr>
          <a:xfrm>
            <a:off x="365760" y="1201053"/>
            <a:ext cx="11324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исследование включены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пациентов с типичной клинической картиной без установленного диагноза</a:t>
            </a:r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полногеномное секвенирование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валидацией Сэнгером (в т.ч. родительские образцы)</a:t>
            </a:r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Интерпретация мутаций — по </a:t>
            </a:r>
            <a:r>
              <a:rPr lang="e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ACMG-AMP 2015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использованием ключевых баз данных и </a:t>
            </a:r>
            <a:r>
              <a:rPr lang="e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silico-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алгоритмов</a:t>
            </a:r>
          </a:p>
        </p:txBody>
      </p:sp>
      <p:sp>
        <p:nvSpPr>
          <p:cNvPr id="33" name="Shape 1">
            <a:extLst>
              <a:ext uri="{FF2B5EF4-FFF2-40B4-BE49-F238E27FC236}">
                <a16:creationId xmlns:a16="http://schemas.microsoft.com/office/drawing/2014/main" id="{46CC4494-1A1F-8CFB-5677-5D76CFF66DB8}"/>
              </a:ext>
            </a:extLst>
          </p:cNvPr>
          <p:cNvSpPr/>
          <p:nvPr/>
        </p:nvSpPr>
        <p:spPr>
          <a:xfrm>
            <a:off x="3848290" y="5518442"/>
            <a:ext cx="8201131" cy="1245284"/>
          </a:xfrm>
          <a:prstGeom prst="roundRect">
            <a:avLst>
              <a:gd name="adj" fmla="val 564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0A6355-8B51-A41E-58CF-D9540624DCD0}"/>
              </a:ext>
            </a:extLst>
          </p:cNvPr>
          <p:cNvSpPr txBox="1"/>
          <p:nvPr/>
        </p:nvSpPr>
        <p:spPr>
          <a:xfrm>
            <a:off x="3969297" y="5651831"/>
            <a:ext cx="79857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несмотря на разнообразие генетических изменений, </a:t>
            </a:r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 всех случаях наблюдалась клинико-генетическая согласованность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между обнаруженными вариантами и фенотипами пациентов</a:t>
            </a:r>
            <a:r>
              <a:rPr lang="ru-RU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92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449E2C-F5AE-21F9-706C-BB8980AED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12"/>
          <a:stretch/>
        </p:blipFill>
        <p:spPr>
          <a:xfrm>
            <a:off x="0" y="0"/>
            <a:ext cx="12191214" cy="6858000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CAC8A59B-3BCE-3390-2125-18EE3458F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9752" cy="104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0A799304-B02C-D282-1B67-9A129C5E335C}"/>
              </a:ext>
            </a:extLst>
          </p:cNvPr>
          <p:cNvSpPr/>
          <p:nvPr/>
        </p:nvSpPr>
        <p:spPr>
          <a:xfrm>
            <a:off x="1932714" y="0"/>
            <a:ext cx="10259286" cy="6858001"/>
          </a:xfrm>
          <a:custGeom>
            <a:avLst/>
            <a:gdLst/>
            <a:ahLst/>
            <a:cxnLst/>
            <a:rect l="l" t="t" r="r" b="b"/>
            <a:pathLst>
              <a:path w="11358369" h="7986556">
                <a:moveTo>
                  <a:pt x="0" y="0"/>
                </a:moveTo>
                <a:lnTo>
                  <a:pt x="11358369" y="0"/>
                </a:lnTo>
                <a:lnTo>
                  <a:pt x="11358369" y="7986556"/>
                </a:lnTo>
                <a:lnTo>
                  <a:pt x="0" y="79865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9000"/>
            </a:blip>
            <a:stretch>
              <a:fillRect t="-2123" r="-1206" b="-1869"/>
            </a:stretch>
          </a:blipFill>
        </p:spPr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71FFAB42-6D0E-F0E6-E24B-BADD80219F36}"/>
              </a:ext>
            </a:extLst>
          </p:cNvPr>
          <p:cNvSpPr/>
          <p:nvPr/>
        </p:nvSpPr>
        <p:spPr>
          <a:xfrm rot="21239973">
            <a:off x="5871756" y="1669037"/>
            <a:ext cx="3680965" cy="3519923"/>
          </a:xfrm>
          <a:custGeom>
            <a:avLst/>
            <a:gdLst/>
            <a:ahLst/>
            <a:cxnLst/>
            <a:rect l="l" t="t" r="r" b="b"/>
            <a:pathLst>
              <a:path w="3680965" h="3519923">
                <a:moveTo>
                  <a:pt x="0" y="0"/>
                </a:moveTo>
                <a:lnTo>
                  <a:pt x="3680966" y="0"/>
                </a:lnTo>
                <a:lnTo>
                  <a:pt x="3680966" y="3519923"/>
                </a:lnTo>
                <a:lnTo>
                  <a:pt x="0" y="35199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4000"/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571699F4-B0BF-D3AC-C005-4B2F156BA8C2}"/>
              </a:ext>
            </a:extLst>
          </p:cNvPr>
          <p:cNvSpPr/>
          <p:nvPr/>
        </p:nvSpPr>
        <p:spPr>
          <a:xfrm rot="1918746">
            <a:off x="154675" y="4636438"/>
            <a:ext cx="2213790" cy="1970273"/>
          </a:xfrm>
          <a:custGeom>
            <a:avLst/>
            <a:gdLst/>
            <a:ahLst/>
            <a:cxnLst/>
            <a:rect l="l" t="t" r="r" b="b"/>
            <a:pathLst>
              <a:path w="2213790" h="1970273">
                <a:moveTo>
                  <a:pt x="0" y="0"/>
                </a:moveTo>
                <a:lnTo>
                  <a:pt x="2213790" y="0"/>
                </a:lnTo>
                <a:lnTo>
                  <a:pt x="2213790" y="1970274"/>
                </a:lnTo>
                <a:lnTo>
                  <a:pt x="0" y="1970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</a:blip>
            <a:stretch>
              <a:fillRect/>
            </a:stretch>
          </a:blipFill>
        </p:spPr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2CFF85-5651-3F39-F3D3-E9AF1A0211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637" t="5414" r="12451" b="22025"/>
          <a:stretch/>
        </p:blipFill>
        <p:spPr>
          <a:xfrm>
            <a:off x="212756" y="2319168"/>
            <a:ext cx="2013471" cy="2911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B53EA5C-1183-29FA-53F5-698C86562478}"/>
              </a:ext>
            </a:extLst>
          </p:cNvPr>
          <p:cNvSpPr/>
          <p:nvPr/>
        </p:nvSpPr>
        <p:spPr>
          <a:xfrm>
            <a:off x="866757" y="3577816"/>
            <a:ext cx="268134" cy="15243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C56B0FE-AA8B-4A21-2066-72B7D8EEE2D9}"/>
              </a:ext>
            </a:extLst>
          </p:cNvPr>
          <p:cNvSpPr/>
          <p:nvPr/>
        </p:nvSpPr>
        <p:spPr>
          <a:xfrm>
            <a:off x="1521273" y="3499612"/>
            <a:ext cx="268134" cy="15243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Shape 1">
            <a:extLst>
              <a:ext uri="{FF2B5EF4-FFF2-40B4-BE49-F238E27FC236}">
                <a16:creationId xmlns:a16="http://schemas.microsoft.com/office/drawing/2014/main" id="{4FFC6ECC-07B5-4702-C5B1-FBA471A65A78}"/>
              </a:ext>
            </a:extLst>
          </p:cNvPr>
          <p:cNvSpPr/>
          <p:nvPr/>
        </p:nvSpPr>
        <p:spPr>
          <a:xfrm>
            <a:off x="5848082" y="73017"/>
            <a:ext cx="4202241" cy="453655"/>
          </a:xfrm>
          <a:prstGeom prst="roundRect">
            <a:avLst>
              <a:gd name="adj" fmla="val 564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9B8C7E-5776-02B3-448C-8D821DD20679}"/>
              </a:ext>
            </a:extLst>
          </p:cNvPr>
          <p:cNvSpPr txBox="1"/>
          <p:nvPr/>
        </p:nvSpPr>
        <p:spPr>
          <a:xfrm>
            <a:off x="6468905" y="118804"/>
            <a:ext cx="2960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3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КЛИНИЧЕСКИЙ СЛУЧАЙ </a:t>
            </a:r>
            <a:endParaRPr lang="ru-RU" dirty="0"/>
          </a:p>
        </p:txBody>
      </p:sp>
      <p:sp>
        <p:nvSpPr>
          <p:cNvPr id="27" name="Shape 1">
            <a:extLst>
              <a:ext uri="{FF2B5EF4-FFF2-40B4-BE49-F238E27FC236}">
                <a16:creationId xmlns:a16="http://schemas.microsoft.com/office/drawing/2014/main" id="{D3737845-5154-EBE6-3127-3D6B2B8E7940}"/>
              </a:ext>
            </a:extLst>
          </p:cNvPr>
          <p:cNvSpPr/>
          <p:nvPr/>
        </p:nvSpPr>
        <p:spPr>
          <a:xfrm>
            <a:off x="950445" y="210519"/>
            <a:ext cx="4028757" cy="2014601"/>
          </a:xfrm>
          <a:prstGeom prst="roundRect">
            <a:avLst>
              <a:gd name="adj" fmla="val 564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F74B5C14-5F9F-FB8F-F612-93252E3ADE99}"/>
              </a:ext>
            </a:extLst>
          </p:cNvPr>
          <p:cNvSpPr txBox="1">
            <a:spLocks/>
          </p:cNvSpPr>
          <p:nvPr/>
        </p:nvSpPr>
        <p:spPr>
          <a:xfrm>
            <a:off x="1134891" y="286679"/>
            <a:ext cx="3843437" cy="1829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Дата рождения: 08.03.2023</a:t>
            </a:r>
          </a:p>
          <a:p>
            <a:pPr marL="342900" indent="-342900"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Возраст на момент осмотра: 1 год 10 месяцев </a:t>
            </a:r>
          </a:p>
          <a:p>
            <a:pPr marL="342900" indent="-342900"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Пол: Мужской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Получены ИДС родителей на демонстрацию случая и фотоархива</a:t>
            </a:r>
          </a:p>
        </p:txBody>
      </p:sp>
      <p:sp>
        <p:nvSpPr>
          <p:cNvPr id="28" name="Shape 1">
            <a:extLst>
              <a:ext uri="{FF2B5EF4-FFF2-40B4-BE49-F238E27FC236}">
                <a16:creationId xmlns:a16="http://schemas.microsoft.com/office/drawing/2014/main" id="{5B759777-4656-8B3A-5135-1FE29BCC477A}"/>
              </a:ext>
            </a:extLst>
          </p:cNvPr>
          <p:cNvSpPr/>
          <p:nvPr/>
        </p:nvSpPr>
        <p:spPr>
          <a:xfrm>
            <a:off x="5177411" y="578162"/>
            <a:ext cx="6903202" cy="1667435"/>
          </a:xfrm>
          <a:prstGeom prst="roundRect">
            <a:avLst>
              <a:gd name="adj" fmla="val 18669"/>
            </a:avLst>
          </a:prstGeom>
          <a:solidFill>
            <a:srgbClr val="9882CB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Неонатальный скрининг - Уровень ФА 2,7 мг/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(норма до 2 мг/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Ретест в динамике - </a:t>
            </a:r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значение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 мг/</a:t>
            </a:r>
            <a:r>
              <a:rPr lang="ru-RU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Молекулярно-генетическое исследование (одна мутация) - Мутация в гене РАН (с.754С&gt;Т, </a:t>
            </a:r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p.Arg252Trp),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гетерозигота</a:t>
            </a:r>
          </a:p>
          <a:p>
            <a:pPr marL="342900" indent="-342900"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характерных клинических признаков классической ФКУ, а также уровень ФА до 2,8 мг/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течении 2 года жизни)</a:t>
            </a:r>
          </a:p>
        </p:txBody>
      </p:sp>
      <p:sp>
        <p:nvSpPr>
          <p:cNvPr id="30" name="Shape 1">
            <a:extLst>
              <a:ext uri="{FF2B5EF4-FFF2-40B4-BE49-F238E27FC236}">
                <a16:creationId xmlns:a16="http://schemas.microsoft.com/office/drawing/2014/main" id="{AD4F461C-135A-470A-FBC9-DF111F8010BF}"/>
              </a:ext>
            </a:extLst>
          </p:cNvPr>
          <p:cNvSpPr/>
          <p:nvPr/>
        </p:nvSpPr>
        <p:spPr>
          <a:xfrm>
            <a:off x="7165006" y="2297087"/>
            <a:ext cx="4202241" cy="453655"/>
          </a:xfrm>
          <a:prstGeom prst="roundRect">
            <a:avLst>
              <a:gd name="adj" fmla="val 564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9" name="Text 6">
            <a:extLst>
              <a:ext uri="{FF2B5EF4-FFF2-40B4-BE49-F238E27FC236}">
                <a16:creationId xmlns:a16="http://schemas.microsoft.com/office/drawing/2014/main" id="{BEC410F2-F3E3-A004-348D-6D1965FB9779}"/>
              </a:ext>
            </a:extLst>
          </p:cNvPr>
          <p:cNvSpPr/>
          <p:nvPr/>
        </p:nvSpPr>
        <p:spPr>
          <a:xfrm>
            <a:off x="7736422" y="2319168"/>
            <a:ext cx="3178506" cy="423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2319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Подтверждение диагноза</a:t>
            </a:r>
          </a:p>
        </p:txBody>
      </p:sp>
      <p:sp>
        <p:nvSpPr>
          <p:cNvPr id="31" name="Shape 1">
            <a:extLst>
              <a:ext uri="{FF2B5EF4-FFF2-40B4-BE49-F238E27FC236}">
                <a16:creationId xmlns:a16="http://schemas.microsoft.com/office/drawing/2014/main" id="{4F5C7517-ED72-823E-567F-D805C7F17E42}"/>
              </a:ext>
            </a:extLst>
          </p:cNvPr>
          <p:cNvSpPr/>
          <p:nvPr/>
        </p:nvSpPr>
        <p:spPr>
          <a:xfrm>
            <a:off x="6738155" y="2775118"/>
            <a:ext cx="5168825" cy="544688"/>
          </a:xfrm>
          <a:prstGeom prst="roundRect">
            <a:avLst>
              <a:gd name="adj" fmla="val 564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pPr algn="ctr"/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WGS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позволил выявить вторую критическую мутацию, подтверждающую компаунд-гетерозиготное состояние</a:t>
            </a:r>
          </a:p>
          <a:p>
            <a:endParaRPr lang="ru-RU" dirty="0"/>
          </a:p>
        </p:txBody>
      </p:sp>
      <p:sp>
        <p:nvSpPr>
          <p:cNvPr id="33" name="Shape 1">
            <a:extLst>
              <a:ext uri="{FF2B5EF4-FFF2-40B4-BE49-F238E27FC236}">
                <a16:creationId xmlns:a16="http://schemas.microsoft.com/office/drawing/2014/main" id="{5C0AC190-7917-FBFE-90DD-23F9C0173D3E}"/>
              </a:ext>
            </a:extLst>
          </p:cNvPr>
          <p:cNvSpPr/>
          <p:nvPr/>
        </p:nvSpPr>
        <p:spPr>
          <a:xfrm>
            <a:off x="262695" y="5958936"/>
            <a:ext cx="6441228" cy="826703"/>
          </a:xfrm>
          <a:prstGeom prst="roundRect">
            <a:avLst>
              <a:gd name="adj" fmla="val 564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4">
            <a:extLst>
              <a:ext uri="{FF2B5EF4-FFF2-40B4-BE49-F238E27FC236}">
                <a16:creationId xmlns:a16="http://schemas.microsoft.com/office/drawing/2014/main" id="{C109BCCD-9C1F-3F4A-580D-D793E234C827}"/>
              </a:ext>
            </a:extLst>
          </p:cNvPr>
          <p:cNvSpPr/>
          <p:nvPr/>
        </p:nvSpPr>
        <p:spPr>
          <a:xfrm>
            <a:off x="355863" y="6088052"/>
            <a:ext cx="5017759" cy="951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700"/>
              </a:lnSpc>
              <a:buSzPct val="100000"/>
            </a:pPr>
            <a:r>
              <a:rPr lang="en-US" sz="14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c.688G&gt;A (новая мутация)</a:t>
            </a:r>
            <a:r>
              <a:rPr lang="ru-RU" sz="14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</a:t>
            </a:r>
            <a:r>
              <a:rPr lang="en" sz="14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p.Val230Ile</a:t>
            </a:r>
            <a:endParaRPr lang="ru-RU" sz="1400" dirty="0">
              <a:solidFill>
                <a:srgbClr val="27252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  <a:p>
            <a:pPr algn="l">
              <a:lnSpc>
                <a:spcPts val="2700"/>
              </a:lnSpc>
              <a:buSzPct val="100000"/>
            </a:pPr>
            <a:r>
              <a:rPr lang="en-US" sz="14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c.754C&gt;T (описана ранее)</a:t>
            </a:r>
            <a:r>
              <a:rPr lang="ru-RU" sz="14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</a:t>
            </a:r>
            <a:r>
              <a:rPr lang="en" sz="14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p.Arg252Trp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700"/>
              </a:lnSpc>
              <a:buSzPct val="100000"/>
            </a:pPr>
            <a:r>
              <a:rPr lang="en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hape 1">
            <a:extLst>
              <a:ext uri="{FF2B5EF4-FFF2-40B4-BE49-F238E27FC236}">
                <a16:creationId xmlns:a16="http://schemas.microsoft.com/office/drawing/2014/main" id="{F60DF931-7004-433B-BA37-8C2FCC7E7F4E}"/>
              </a:ext>
            </a:extLst>
          </p:cNvPr>
          <p:cNvSpPr/>
          <p:nvPr/>
        </p:nvSpPr>
        <p:spPr>
          <a:xfrm>
            <a:off x="3746560" y="6144323"/>
            <a:ext cx="2722346" cy="576358"/>
          </a:xfrm>
          <a:prstGeom prst="roundRect">
            <a:avLst>
              <a:gd name="adj" fmla="val 5648"/>
            </a:avLst>
          </a:prstGeom>
          <a:solidFill>
            <a:srgbClr val="9882CB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34" name="Text 3">
            <a:extLst>
              <a:ext uri="{FF2B5EF4-FFF2-40B4-BE49-F238E27FC236}">
                <a16:creationId xmlns:a16="http://schemas.microsoft.com/office/drawing/2014/main" id="{54DFFC97-15AE-9B86-CA30-DF828CDA2476}"/>
              </a:ext>
            </a:extLst>
          </p:cNvPr>
          <p:cNvSpPr/>
          <p:nvPr/>
        </p:nvSpPr>
        <p:spPr>
          <a:xfrm>
            <a:off x="3746559" y="6260112"/>
            <a:ext cx="2722346" cy="490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Мутации в гене </a:t>
            </a:r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PAH</a:t>
            </a:r>
          </a:p>
        </p:txBody>
      </p:sp>
      <p:sp>
        <p:nvSpPr>
          <p:cNvPr id="39" name="Shape 1">
            <a:extLst>
              <a:ext uri="{FF2B5EF4-FFF2-40B4-BE49-F238E27FC236}">
                <a16:creationId xmlns:a16="http://schemas.microsoft.com/office/drawing/2014/main" id="{7D76DC4B-6318-0C40-DDEE-A3BAABB6073F}"/>
              </a:ext>
            </a:extLst>
          </p:cNvPr>
          <p:cNvSpPr/>
          <p:nvPr/>
        </p:nvSpPr>
        <p:spPr>
          <a:xfrm>
            <a:off x="2212156" y="3264983"/>
            <a:ext cx="4491767" cy="2647510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Разбор не описанной ранее мутации </a:t>
            </a:r>
            <a:r>
              <a:rPr lang="en-US" sz="14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c.688G&gt;A </a:t>
            </a:r>
            <a:r>
              <a:rPr lang="en" sz="14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p.Val230Ile </a:t>
            </a:r>
            <a:r>
              <a:rPr lang="ru-RU" sz="14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(не смотря на классификацию как патогенная по </a:t>
            </a:r>
            <a:r>
              <a:rPr lang="en" sz="14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ACMG</a:t>
            </a:r>
            <a:r>
              <a:rPr lang="ru-RU" sz="14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):</a:t>
            </a:r>
          </a:p>
          <a:p>
            <a:pPr algn="ctr"/>
            <a:endParaRPr lang="ru-RU" sz="1400" dirty="0">
              <a:solidFill>
                <a:srgbClr val="2725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CADD = 18.1 (</a:t>
            </a:r>
            <a:r>
              <a:rPr lang="ru-RU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умеренное значение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REVEL = 0.512 (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Порог)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PrimateAI</a:t>
            </a:r>
            <a:r>
              <a:rPr lang="ru-R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0.536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SpliceAI</a:t>
            </a:r>
            <a:r>
              <a:rPr lang="ru-R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0.00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онсервативность замены: 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 аминокислоты неполярные, гидрофобные и похожи по структуре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0" name="Shape 1">
            <a:extLst>
              <a:ext uri="{FF2B5EF4-FFF2-40B4-BE49-F238E27FC236}">
                <a16:creationId xmlns:a16="http://schemas.microsoft.com/office/drawing/2014/main" id="{877FED6E-C056-1633-1162-1F04B5F1D5D5}"/>
              </a:ext>
            </a:extLst>
          </p:cNvPr>
          <p:cNvSpPr/>
          <p:nvPr/>
        </p:nvSpPr>
        <p:spPr>
          <a:xfrm>
            <a:off x="2230097" y="2297087"/>
            <a:ext cx="4308975" cy="886416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Атипичный фенотип ФКУ стал причиной диагностического тупика; решающую роль сыграло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WGS,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выявившее новую мутацию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7CD62E-986A-7512-88C3-97BBD43E5E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4089" y="5497065"/>
            <a:ext cx="4143423" cy="1323501"/>
          </a:xfrm>
          <a:prstGeom prst="rect">
            <a:avLst/>
          </a:prstGeom>
        </p:spPr>
      </p:pic>
      <p:sp>
        <p:nvSpPr>
          <p:cNvPr id="8" name="Shape 1">
            <a:extLst>
              <a:ext uri="{FF2B5EF4-FFF2-40B4-BE49-F238E27FC236}">
                <a16:creationId xmlns:a16="http://schemas.microsoft.com/office/drawing/2014/main" id="{2EF497A5-5574-60D6-5F7E-504E2AD28AAF}"/>
              </a:ext>
            </a:extLst>
          </p:cNvPr>
          <p:cNvSpPr/>
          <p:nvPr/>
        </p:nvSpPr>
        <p:spPr>
          <a:xfrm>
            <a:off x="6738155" y="3415606"/>
            <a:ext cx="5168825" cy="544688"/>
          </a:xfrm>
          <a:prstGeom prst="roundRect">
            <a:avLst>
              <a:gd name="adj" fmla="val 564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pPr algn="ctr"/>
            <a:r>
              <a:rPr lang="ru-RU" sz="1400" b="1" dirty="0">
                <a:solidFill>
                  <a:srgbClr val="2319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Подтверждение мутации, выявленной при </a:t>
            </a:r>
            <a:r>
              <a:rPr lang="en" sz="1400" b="1" dirty="0">
                <a:solidFill>
                  <a:srgbClr val="2319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NGS </a:t>
            </a:r>
            <a:r>
              <a:rPr lang="ru-RU" sz="1400" b="1" dirty="0">
                <a:solidFill>
                  <a:srgbClr val="2319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секвенированием по Сэнгеру у трио</a:t>
            </a:r>
          </a:p>
          <a:p>
            <a:endParaRPr lang="ru-RU" dirty="0"/>
          </a:p>
        </p:txBody>
      </p:sp>
      <p:sp>
        <p:nvSpPr>
          <p:cNvPr id="9" name="Стрелка вправо 8">
            <a:extLst>
              <a:ext uri="{FF2B5EF4-FFF2-40B4-BE49-F238E27FC236}">
                <a16:creationId xmlns:a16="http://schemas.microsoft.com/office/drawing/2014/main" id="{7279DD27-8A52-C35D-8A72-A78E2752E0C8}"/>
              </a:ext>
            </a:extLst>
          </p:cNvPr>
          <p:cNvSpPr/>
          <p:nvPr/>
        </p:nvSpPr>
        <p:spPr>
          <a:xfrm rot="16200000">
            <a:off x="909836" y="5356331"/>
            <a:ext cx="600362" cy="604848"/>
          </a:xfrm>
          <a:prstGeom prst="rightArrow">
            <a:avLst>
              <a:gd name="adj1" fmla="val 24993"/>
              <a:gd name="adj2" fmla="val 3977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7A4D32-70AA-B5A6-27FC-89A60E5E2F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4089" y="4120181"/>
            <a:ext cx="4177146" cy="1323501"/>
          </a:xfrm>
          <a:prstGeom prst="rect">
            <a:avLst/>
          </a:prstGeom>
        </p:spPr>
      </p:pic>
      <p:cxnSp>
        <p:nvCxnSpPr>
          <p:cNvPr id="20" name="Соединительная линия уступом 19">
            <a:extLst>
              <a:ext uri="{FF2B5EF4-FFF2-40B4-BE49-F238E27FC236}">
                <a16:creationId xmlns:a16="http://schemas.microsoft.com/office/drawing/2014/main" id="{67701501-3D8D-D9B9-C5AF-BD65EFA4FF3F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483309" y="4781932"/>
            <a:ext cx="3880780" cy="1511369"/>
          </a:xfrm>
          <a:prstGeom prst="bentConnector3">
            <a:avLst>
              <a:gd name="adj1" fmla="val 88798"/>
            </a:avLst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оединительная линия уступом 48">
            <a:extLst>
              <a:ext uri="{FF2B5EF4-FFF2-40B4-BE49-F238E27FC236}">
                <a16:creationId xmlns:a16="http://schemas.microsoft.com/office/drawing/2014/main" id="{E95667D5-AE41-A914-7697-806219A78DBA}"/>
              </a:ext>
            </a:extLst>
          </p:cNvPr>
          <p:cNvCxnSpPr>
            <a:cxnSpLocks/>
          </p:cNvCxnSpPr>
          <p:nvPr/>
        </p:nvCxnSpPr>
        <p:spPr>
          <a:xfrm>
            <a:off x="3604399" y="6640920"/>
            <a:ext cx="3759690" cy="144719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510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3D1670-5243-B392-B774-3CC1F7460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12"/>
          <a:stretch/>
        </p:blipFill>
        <p:spPr>
          <a:xfrm>
            <a:off x="0" y="0"/>
            <a:ext cx="12191214" cy="6858000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76C73F8D-12AD-8356-31BD-5CACE314B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29" y="-1"/>
            <a:ext cx="1049752" cy="104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4EAEE4DF-724F-DA9D-A05E-9B3010A21756}"/>
              </a:ext>
            </a:extLst>
          </p:cNvPr>
          <p:cNvSpPr/>
          <p:nvPr/>
        </p:nvSpPr>
        <p:spPr>
          <a:xfrm flipV="1">
            <a:off x="3033797" y="-1"/>
            <a:ext cx="9157417" cy="6858000"/>
          </a:xfrm>
          <a:custGeom>
            <a:avLst/>
            <a:gdLst/>
            <a:ahLst/>
            <a:cxnLst/>
            <a:rect l="l" t="t" r="r" b="b"/>
            <a:pathLst>
              <a:path w="9157417" h="5567899">
                <a:moveTo>
                  <a:pt x="0" y="5567899"/>
                </a:moveTo>
                <a:lnTo>
                  <a:pt x="9157416" y="5567899"/>
                </a:lnTo>
                <a:lnTo>
                  <a:pt x="9157416" y="0"/>
                </a:lnTo>
                <a:lnTo>
                  <a:pt x="0" y="0"/>
                </a:lnTo>
                <a:lnTo>
                  <a:pt x="0" y="5567899"/>
                </a:lnTo>
                <a:close/>
              </a:path>
            </a:pathLst>
          </a:custGeom>
          <a:blipFill>
            <a:blip r:embed="rId5">
              <a:alphaModFix amt="69000"/>
            </a:blip>
            <a:stretch>
              <a:fillRect t="-99322" r="-20476" b="-13027"/>
            </a:stretch>
          </a:blipFill>
        </p:spPr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72EFBA36-4184-279D-B165-EE58917DFB69}"/>
              </a:ext>
            </a:extLst>
          </p:cNvPr>
          <p:cNvSpPr/>
          <p:nvPr/>
        </p:nvSpPr>
        <p:spPr>
          <a:xfrm rot="-7899739">
            <a:off x="7706253" y="2807027"/>
            <a:ext cx="4081669" cy="3790576"/>
          </a:xfrm>
          <a:custGeom>
            <a:avLst/>
            <a:gdLst/>
            <a:ahLst/>
            <a:cxnLst/>
            <a:rect l="l" t="t" r="r" b="b"/>
            <a:pathLst>
              <a:path w="6572245" h="6227202">
                <a:moveTo>
                  <a:pt x="0" y="0"/>
                </a:moveTo>
                <a:lnTo>
                  <a:pt x="6572245" y="0"/>
                </a:lnTo>
                <a:lnTo>
                  <a:pt x="6572245" y="6227202"/>
                </a:lnTo>
                <a:lnTo>
                  <a:pt x="0" y="6227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5000"/>
            </a:blip>
            <a:stretch>
              <a:fillRect/>
            </a:stretch>
          </a:blipFill>
        </p:spPr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4BA22518-49A1-8D31-8A3E-9AE9AB25E8FA}"/>
              </a:ext>
            </a:extLst>
          </p:cNvPr>
          <p:cNvSpPr/>
          <p:nvPr/>
        </p:nvSpPr>
        <p:spPr>
          <a:xfrm rot="9732972">
            <a:off x="140167" y="1643344"/>
            <a:ext cx="3263446" cy="2904467"/>
          </a:xfrm>
          <a:custGeom>
            <a:avLst/>
            <a:gdLst/>
            <a:ahLst/>
            <a:cxnLst/>
            <a:rect l="l" t="t" r="r" b="b"/>
            <a:pathLst>
              <a:path w="3263446" h="2904467">
                <a:moveTo>
                  <a:pt x="0" y="0"/>
                </a:moveTo>
                <a:lnTo>
                  <a:pt x="3263446" y="0"/>
                </a:lnTo>
                <a:lnTo>
                  <a:pt x="3263446" y="2904467"/>
                </a:lnTo>
                <a:lnTo>
                  <a:pt x="0" y="2904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</a:blip>
            <a:stretch>
              <a:fillRect/>
            </a:stretch>
          </a:blipFill>
        </p:spPr>
      </p:sp>
      <p:sp>
        <p:nvSpPr>
          <p:cNvPr id="21" name="Shape 1">
            <a:extLst>
              <a:ext uri="{FF2B5EF4-FFF2-40B4-BE49-F238E27FC236}">
                <a16:creationId xmlns:a16="http://schemas.microsoft.com/office/drawing/2014/main" id="{A51EE889-062C-AAA7-393A-EB7FC979E69B}"/>
              </a:ext>
            </a:extLst>
          </p:cNvPr>
          <p:cNvSpPr/>
          <p:nvPr/>
        </p:nvSpPr>
        <p:spPr>
          <a:xfrm>
            <a:off x="753035" y="1049751"/>
            <a:ext cx="10981765" cy="5473304"/>
          </a:xfrm>
          <a:prstGeom prst="roundRect">
            <a:avLst>
              <a:gd name="adj" fmla="val 564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3" name="Shape 1">
            <a:extLst>
              <a:ext uri="{FF2B5EF4-FFF2-40B4-BE49-F238E27FC236}">
                <a16:creationId xmlns:a16="http://schemas.microsoft.com/office/drawing/2014/main" id="{D436DE8B-DC4F-B921-788A-5DCC6BE499FE}"/>
              </a:ext>
            </a:extLst>
          </p:cNvPr>
          <p:cNvSpPr/>
          <p:nvPr/>
        </p:nvSpPr>
        <p:spPr>
          <a:xfrm>
            <a:off x="4389912" y="386663"/>
            <a:ext cx="4202241" cy="565275"/>
          </a:xfrm>
          <a:prstGeom prst="roundRect">
            <a:avLst>
              <a:gd name="adj" fmla="val 564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13871E0E-C920-E8EA-BC4D-5B012B1FD461}"/>
              </a:ext>
            </a:extLst>
          </p:cNvPr>
          <p:cNvSpPr txBox="1">
            <a:spLocks/>
          </p:cNvSpPr>
          <p:nvPr/>
        </p:nvSpPr>
        <p:spPr>
          <a:xfrm>
            <a:off x="5371400" y="386662"/>
            <a:ext cx="2418563" cy="5340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231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EF51DD-B8DD-F899-39AE-240C9D6AFDCA}"/>
              </a:ext>
            </a:extLst>
          </p:cNvPr>
          <p:cNvSpPr txBox="1"/>
          <p:nvPr/>
        </p:nvSpPr>
        <p:spPr>
          <a:xfrm>
            <a:off x="963705" y="1307398"/>
            <a:ext cx="1056042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✅ Компаунд-гетерозиготность часто остаётся недооценённой в клинической практике и нередко упускается при стандартной диагностике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✅ Полное геномное секвенирование (</a:t>
            </a: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WGS)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значительно повышает выявляемость редких наследственных форм, позволяя обнаружить вторые патогенные варианты, недоступные при таргетном анализе 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✅ Интерпретация вариантов неизвестного значения (</a:t>
            </a: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VUS)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требует обязательной корреляции с клиническим фенотипом 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✅ Генетическое тестирование не только уточняет диагноз, но и служит основой персонализированного подхода к ведению пациента 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✅ Быстрая и комплексная генетическая диагностика критична для своевременного начала терапии, повышения её эффективности и предотвращения тяжёлых осложнений</a:t>
            </a:r>
          </a:p>
        </p:txBody>
      </p:sp>
    </p:spTree>
    <p:extLst>
      <p:ext uri="{BB962C8B-B14F-4D97-AF65-F5344CB8AC3E}">
        <p14:creationId xmlns:p14="http://schemas.microsoft.com/office/powerpoint/2010/main" val="10901008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693</Words>
  <Application>Microsoft Macintosh PowerPoint</Application>
  <PresentationFormat>Широкоэкранный</PresentationFormat>
  <Paragraphs>62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Компаунд-гетерозиготы как причина недооценки наследственных заболеваний у детей</dc:title>
  <dc:creator>Миша Лобанов</dc:creator>
  <cp:lastModifiedBy>Миша Лобанов</cp:lastModifiedBy>
  <cp:revision>115</cp:revision>
  <dcterms:created xsi:type="dcterms:W3CDTF">2025-04-19T19:27:08Z</dcterms:created>
  <dcterms:modified xsi:type="dcterms:W3CDTF">2025-04-22T20:35:07Z</dcterms:modified>
</cp:coreProperties>
</file>